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5" r:id="rId2"/>
    <p:sldId id="293" r:id="rId3"/>
    <p:sldId id="285" r:id="rId4"/>
    <p:sldId id="284" r:id="rId5"/>
    <p:sldId id="286" r:id="rId6"/>
    <p:sldId id="290" r:id="rId7"/>
    <p:sldId id="259" r:id="rId8"/>
    <p:sldId id="298" r:id="rId9"/>
    <p:sldId id="280" r:id="rId10"/>
    <p:sldId id="289" r:id="rId11"/>
    <p:sldId id="266" r:id="rId12"/>
    <p:sldId id="264" r:id="rId13"/>
    <p:sldId id="287" r:id="rId14"/>
    <p:sldId id="265" r:id="rId15"/>
    <p:sldId id="296" r:id="rId16"/>
    <p:sldId id="288" r:id="rId17"/>
    <p:sldId id="270" r:id="rId18"/>
    <p:sldId id="271" r:id="rId19"/>
    <p:sldId id="263" r:id="rId20"/>
    <p:sldId id="262" r:id="rId21"/>
    <p:sldId id="291" r:id="rId22"/>
    <p:sldId id="272" r:id="rId23"/>
    <p:sldId id="282" r:id="rId24"/>
    <p:sldId id="260" r:id="rId25"/>
    <p:sldId id="292" r:id="rId26"/>
    <p:sldId id="277" r:id="rId27"/>
    <p:sldId id="267" r:id="rId28"/>
    <p:sldId id="268" r:id="rId29"/>
    <p:sldId id="256" r:id="rId30"/>
    <p:sldId id="276" r:id="rId31"/>
    <p:sldId id="257" r:id="rId32"/>
    <p:sldId id="273" r:id="rId33"/>
    <p:sldId id="297" r:id="rId34"/>
    <p:sldId id="274" r:id="rId35"/>
    <p:sldId id="261" r:id="rId36"/>
    <p:sldId id="275" r:id="rId37"/>
    <p:sldId id="278" r:id="rId38"/>
    <p:sldId id="279" r:id="rId39"/>
    <p:sldId id="269" r:id="rId40"/>
    <p:sldId id="28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>
      <p:cViewPr varScale="1">
        <p:scale>
          <a:sx n="84" d="100"/>
          <a:sy n="84" d="100"/>
        </p:scale>
        <p:origin x="6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5EA0C-1FEE-435D-B600-B442230DDC58}" type="datetimeFigureOut">
              <a:rPr lang="en-US" smtClean="0"/>
              <a:pPr/>
              <a:t>2/6/2018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19801-66CA-43CD-83C0-93C087D697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801-66CA-43CD-83C0-93C087D6974F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E62F-E5D8-47E4-929E-8B158E6A9E0E}" type="datetimeFigureOut">
              <a:rPr lang="en-US" smtClean="0"/>
              <a:pPr/>
              <a:t>2/6/2018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A83-61EC-4A24-A38A-8087CAC9AD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E62F-E5D8-47E4-929E-8B158E6A9E0E}" type="datetimeFigureOut">
              <a:rPr lang="en-US" smtClean="0"/>
              <a:pPr/>
              <a:t>2/6/2018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A83-61EC-4A24-A38A-8087CAC9AD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E62F-E5D8-47E4-929E-8B158E6A9E0E}" type="datetimeFigureOut">
              <a:rPr lang="en-US" smtClean="0"/>
              <a:pPr/>
              <a:t>2/6/2018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A83-61EC-4A24-A38A-8087CAC9AD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E62F-E5D8-47E4-929E-8B158E6A9E0E}" type="datetimeFigureOut">
              <a:rPr lang="en-US" smtClean="0"/>
              <a:pPr/>
              <a:t>2/6/2018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A83-61EC-4A24-A38A-8087CAC9AD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E62F-E5D8-47E4-929E-8B158E6A9E0E}" type="datetimeFigureOut">
              <a:rPr lang="en-US" smtClean="0"/>
              <a:pPr/>
              <a:t>2/6/2018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A83-61EC-4A24-A38A-8087CAC9AD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E62F-E5D8-47E4-929E-8B158E6A9E0E}" type="datetimeFigureOut">
              <a:rPr lang="en-US" smtClean="0"/>
              <a:pPr/>
              <a:t>2/6/2018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A83-61EC-4A24-A38A-8087CAC9AD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E62F-E5D8-47E4-929E-8B158E6A9E0E}" type="datetimeFigureOut">
              <a:rPr lang="en-US" smtClean="0"/>
              <a:pPr/>
              <a:t>2/6/2018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A83-61EC-4A24-A38A-8087CAC9AD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E62F-E5D8-47E4-929E-8B158E6A9E0E}" type="datetimeFigureOut">
              <a:rPr lang="en-US" smtClean="0"/>
              <a:pPr/>
              <a:t>2/6/2018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A83-61EC-4A24-A38A-8087CAC9AD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E62F-E5D8-47E4-929E-8B158E6A9E0E}" type="datetimeFigureOut">
              <a:rPr lang="en-US" smtClean="0"/>
              <a:pPr/>
              <a:t>2/6/2018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A83-61EC-4A24-A38A-8087CAC9AD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E62F-E5D8-47E4-929E-8B158E6A9E0E}" type="datetimeFigureOut">
              <a:rPr lang="en-US" smtClean="0"/>
              <a:pPr/>
              <a:t>2/6/2018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A83-61EC-4A24-A38A-8087CAC9AD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E62F-E5D8-47E4-929E-8B158E6A9E0E}" type="datetimeFigureOut">
              <a:rPr lang="en-US" smtClean="0"/>
              <a:pPr/>
              <a:t>2/6/2018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A83-61EC-4A24-A38A-8087CAC9AD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0E62F-E5D8-47E4-929E-8B158E6A9E0E}" type="datetimeFigureOut">
              <a:rPr lang="en-US" smtClean="0"/>
              <a:pPr/>
              <a:t>2/6/2018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CAA83-61EC-4A24-A38A-8087CAC9AD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image002"/>
          <p:cNvPicPr>
            <a:picLocks noChangeAspect="1" noChangeArrowheads="1"/>
          </p:cNvPicPr>
          <p:nvPr/>
        </p:nvPicPr>
        <p:blipFill>
          <a:blip r:embed="rId2">
            <a:lum bright="26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33600"/>
            <a:ext cx="7772400" cy="2079625"/>
          </a:xfrm>
        </p:spPr>
        <p:txBody>
          <a:bodyPr>
            <a:noAutofit/>
          </a:bodyPr>
          <a:lstStyle/>
          <a:p>
            <a:pPr eaLnBrk="1" hangingPunct="1"/>
            <a:r>
              <a:rPr lang="fr-FR" sz="6000" b="1" dirty="0">
                <a:solidFill>
                  <a:srgbClr val="0070C0"/>
                </a:solidFill>
              </a:rPr>
              <a:t>Bienvenue à l’assemblée Générale du </a:t>
            </a:r>
            <a:br>
              <a:rPr lang="fr-FR" sz="6000" b="1" dirty="0">
                <a:solidFill>
                  <a:srgbClr val="0070C0"/>
                </a:solidFill>
              </a:rPr>
            </a:br>
            <a:r>
              <a:rPr lang="fr-FR" sz="6000" b="1" dirty="0">
                <a:solidFill>
                  <a:srgbClr val="0070C0"/>
                </a:solidFill>
              </a:rPr>
              <a:t>27 janvier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6324600" y="3962400"/>
            <a:ext cx="2286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Après le travail,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moments conviviaux d’échange.</a:t>
            </a:r>
          </a:p>
        </p:txBody>
      </p:sp>
      <p:pic>
        <p:nvPicPr>
          <p:cNvPr id="7170" name="Picture 2" descr="C:\Users\Pierre\Documents\DOSSIER PERSO Pierre\Apiculture\VARAPILOISIR\Photographies diaporama\DSC_0009_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4631426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5" descr="C:\Users\Pierre\Documents\DOSSIER PERSO Pierre\Apiculture\VARAPILOISIR\Photographies diaporama\Photo apiloisir JL\P6100089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371600" y="838200"/>
            <a:ext cx="6172200" cy="4629150"/>
          </a:xfrm>
          <a:prstGeom prst="rect">
            <a:avLst/>
          </a:prstGeom>
          <a:noFill/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1066800" y="5410200"/>
            <a:ext cx="7010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C’est cool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l’apiculture ; à la reprise des cours, il suffit d’écouter le prof !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1066800" y="5410200"/>
            <a:ext cx="7010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 OK, si t’es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pas d’accord, il faut quand même argumenter.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Users\Pierre\Documents\DOSSIER PERSO Pierre\Apiculture\VARAPILOISIR\Photographies diaporama\Photo apiloisir JL\P6100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1066800" y="4724400"/>
            <a:ext cx="7010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Chaque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année des améliorations sont apportées …. </a:t>
            </a:r>
            <a:r>
              <a:rPr lang="fr-FR" sz="3200" dirty="0"/>
              <a:t>Les supports de ruches avec l’implication </a:t>
            </a:r>
            <a:r>
              <a:rPr lang="fr-FR" sz="3200" b="1" i="1" dirty="0"/>
              <a:t>d’Henri Grégoire, Frédéric Blanc et Manuel </a:t>
            </a:r>
            <a:r>
              <a:rPr lang="fr-FR" sz="3200" b="1" i="1" dirty="0" err="1"/>
              <a:t>Kober</a:t>
            </a:r>
            <a:r>
              <a:rPr lang="fr-FR" sz="3200" b="1" i="1" dirty="0"/>
              <a:t>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Users\Pierre\Documents\DOSSIER PERSO Pierre\Apiculture\VARAPILOISIR\Photographies diaporama\IMG_53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2286000" cy="3048000"/>
          </a:xfrm>
          <a:prstGeom prst="rect">
            <a:avLst/>
          </a:prstGeom>
          <a:noFill/>
        </p:spPr>
      </p:pic>
      <p:pic>
        <p:nvPicPr>
          <p:cNvPr id="5124" name="Picture 4" descr="C:\Users\Pierre\Documents\DOSSIER PERSO Pierre\Apiculture\VARAPILOISIR\Photographies diaporama\IMG_53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5596327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3733800" y="4648200"/>
            <a:ext cx="4191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1125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conférence d’avril 2017 avec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Sophie Pointeau (ITSAP) et Damien Décante (</a:t>
            </a:r>
            <a:r>
              <a:rPr kumimoji="0" lang="fr-FR" sz="2400" b="1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Adapi</a:t>
            </a:r>
            <a:r>
              <a:rPr kumimoji="0" lang="fr-FR" sz="24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fr-FR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5278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648200"/>
            <a:ext cx="207483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7239000" y="914400"/>
            <a:ext cx="17526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1125" marR="0" lvl="0" indent="-15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avril, si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vous voulez prendre un bol d’air et de la culture, venez donc à la sortie botanique avec Monsieur </a:t>
            </a:r>
            <a:r>
              <a:rPr kumimoji="0" lang="fr-FR" sz="3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René Celse.</a:t>
            </a:r>
            <a:endParaRPr kumimoji="0" lang="fr-FR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914399"/>
            <a:ext cx="6400800" cy="562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838200" y="57150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1125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randonnée botanique </a:t>
            </a:r>
            <a:endParaRPr kumimoji="0" lang="fr-FR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Users\Pierre\Documents\DOSSIER PERSO Pierre\Apiculture\VARAPILOISIR\Photographies diaporama\DSC_0060_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09676"/>
            <a:ext cx="8009465" cy="4505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8328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4572000" y="914400"/>
            <a:ext cx="4114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dirty="0"/>
              <a:t>En avril, c’est aussi la récupération des essaims.</a:t>
            </a:r>
            <a:endParaRPr kumimoji="0" lang="fr-FR" sz="3200" b="1" i="1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619387"/>
            <a:ext cx="3886200" cy="300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6766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5867400" y="990600"/>
            <a:ext cx="2590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dirty="0"/>
              <a:t>Mode opératoire by </a:t>
            </a:r>
            <a:r>
              <a:rPr lang="fr-FR" sz="2400" b="1" i="1" dirty="0"/>
              <a:t>Christophe Mazzoletti,</a:t>
            </a:r>
            <a:r>
              <a:rPr lang="fr-FR" sz="2400" dirty="0"/>
              <a:t> recordman VAL 2017 de la production avec 45kg par ruche.</a:t>
            </a:r>
            <a:endParaRPr kumimoji="0" lang="fr-FR" sz="2400" b="1" i="1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25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4572000" y="1219200"/>
            <a:ext cx="4114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modules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d’élevage des reines de notre Trésorier,….</a:t>
            </a:r>
          </a:p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baseline="0" dirty="0"/>
              <a:t>Ya pas mieux pour maintenir</a:t>
            </a:r>
            <a:r>
              <a:rPr lang="fr-FR" sz="3200" dirty="0"/>
              <a:t> </a:t>
            </a:r>
            <a:r>
              <a:rPr lang="fr-FR" sz="3200" baseline="0" dirty="0"/>
              <a:t>le cheptel.</a:t>
            </a:r>
          </a:p>
          <a:p>
            <a:pPr marL="114300"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1" i="1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b="1" i="1" baseline="0" dirty="0"/>
              <a:t>Merci à Eric Régley.</a:t>
            </a:r>
            <a:endParaRPr kumimoji="0" lang="fr-FR" sz="39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C:\Users\Pierre\Documents\DOSSIER PERSO Pierre\Apiculture\VARAPILOISIR\Photographies diaporama\Présentation des matériel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352800" cy="447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6934200" y="990600"/>
            <a:ext cx="1981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200" dirty="0"/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200" dirty="0"/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rucher école, par définition,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 sont des ruches !</a:t>
            </a:r>
          </a:p>
        </p:txBody>
      </p:sp>
      <p:pic>
        <p:nvPicPr>
          <p:cNvPr id="1026" name="Picture 2" descr="C:\Users\Pierre\Documents\DOSSIER PERSO Pierre\Apiculture\VARAPILOISIR\Photographies diaporama\IMG_53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5410200" cy="5237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Pierre\Documents\DOSSIER PERSO Pierre\Apiculture\VARAPILOISIR\Photographies diaporama\DSC_01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085850"/>
            <a:ext cx="7010400" cy="3943350"/>
          </a:xfrm>
          <a:prstGeom prst="rect">
            <a:avLst/>
          </a:prstGeom>
          <a:noFill/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1219200" y="5181600"/>
            <a:ext cx="7010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commande des essaims 2017 : chacun se reconnaitra !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19200" y="5181600"/>
            <a:ext cx="7010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commande des essaims 2017 : transport sécurisé.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C:\Users\Pierre\Documents\DOSSIER PERSO Pierre\Apiculture\VARAPILOISIR\Photographies diaporama\Photo apiloisir JL\P6240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66800"/>
            <a:ext cx="5511800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19200" y="5181600"/>
            <a:ext cx="7010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Dès la mi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jui</a:t>
            </a:r>
            <a:r>
              <a:rPr lang="fr-FR" sz="3200" dirty="0"/>
              <a:t>n, les cétoines sont à l’œuvre sur les ruches </a:t>
            </a:r>
            <a:r>
              <a:rPr lang="fr-FR" sz="3200" b="1" i="1" dirty="0"/>
              <a:t>d’Isabelle Guignard.</a:t>
            </a:r>
            <a:endParaRPr kumimoji="0" lang="fr-FR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7564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143000" y="6096000"/>
            <a:ext cx="7010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Samedi 17 juin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2017</a:t>
            </a:r>
            <a:r>
              <a:rPr lang="fr-FR" sz="3200" dirty="0"/>
              <a:t>, le repas de l’association chez </a:t>
            </a:r>
            <a:r>
              <a:rPr lang="fr-FR" sz="3200" b="1" i="1" dirty="0"/>
              <a:t>Gilles</a:t>
            </a:r>
            <a:r>
              <a:rPr lang="fr-FR" sz="3200" dirty="0"/>
              <a:t>.</a:t>
            </a:r>
            <a:endParaRPr kumimoji="0" lang="fr-FR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143000" y="5715000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Généralement,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</a:t>
            </a:r>
            <a:r>
              <a:rPr kumimoji="0" lang="fr-FR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Puimoisson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c’est pour la fête de la musique que la floraison des lavandins débute….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Pierre\Documents\DOSSIER PERSO Pierre\Apiculture\VARAPILOISIR\Photographies diaporama\20170614_0901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143000" y="5715000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dirty="0"/>
              <a:t>On n’en est pas sûrs mais il parait que c’était l’abeille de </a:t>
            </a:r>
            <a:r>
              <a:rPr lang="fr-FR" sz="3200" b="1" i="1" dirty="0"/>
              <a:t>Jean Louis </a:t>
            </a:r>
            <a:r>
              <a:rPr lang="fr-FR" sz="3200" b="1" i="1" dirty="0" err="1"/>
              <a:t>Chalot</a:t>
            </a:r>
            <a:r>
              <a:rPr lang="fr-FR" sz="3200" b="1" i="1" dirty="0"/>
              <a:t> </a:t>
            </a:r>
            <a:r>
              <a:rPr lang="fr-FR" sz="3200" dirty="0"/>
              <a:t>(merci pour les photographies).</a:t>
            </a:r>
          </a:p>
        </p:txBody>
      </p:sp>
      <p:pic>
        <p:nvPicPr>
          <p:cNvPr id="10242" name="Picture 2" descr="C:\Users\Pierre\Documents\DOSSIER PERSO Pierre\Apiculture\VARAPILOISIR\Photographies diaporama\Photo apiloisir JL\P7040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5842000" cy="4381500"/>
          </a:xfrm>
          <a:prstGeom prst="rect">
            <a:avLst/>
          </a:prstGeom>
          <a:noFill/>
        </p:spPr>
      </p:pic>
      <p:pic>
        <p:nvPicPr>
          <p:cNvPr id="1026" name="Picture 2" descr="C:\Users\Pierre\Documents\DOSSIER PERSO Pierre\Apiculture\VARAPILOISIR\AG 2018\Diaporama 2017\Photo apiloisir JL\2016-04-16 14.20.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30162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95400" y="4495800"/>
            <a:ext cx="4495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28 juin, </a:t>
            </a: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Hans BOMER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s’envolait vers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d’autres cieux. Le 12 septembre, nous déplorions  </a:t>
            </a:r>
            <a:r>
              <a:rPr kumimoji="0" lang="fr-FR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égalemen</a:t>
            </a:r>
            <a:r>
              <a:rPr lang="fr-FR" sz="3200" dirty="0"/>
              <a:t>t le départ </a:t>
            </a:r>
            <a:r>
              <a:rPr lang="fr-FR" sz="3200" b="1" i="1" dirty="0"/>
              <a:t>d’Isabelle MICHON</a:t>
            </a:r>
            <a:r>
              <a:rPr lang="fr-FR" sz="3200" dirty="0"/>
              <a:t>.</a:t>
            </a:r>
            <a:endParaRPr kumimoji="0" lang="fr-FR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200" dirty="0"/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dirty="0"/>
              <a:t>Nous pensons toujours à vous.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C:\Users\Pierre\Documents\DOSSIER PERSO Pierre\Apiculture\VARAPILOISIR\Photographies diaporama\Photo apiloisir JL\2016-03-19 10.50.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4165600" cy="3124200"/>
          </a:xfrm>
          <a:prstGeom prst="rect">
            <a:avLst/>
          </a:prstGeom>
          <a:noFill/>
        </p:spPr>
      </p:pic>
      <p:pic>
        <p:nvPicPr>
          <p:cNvPr id="1026" name="Image 1" descr="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213360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143000" y="5715000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transhumances,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c’est toute 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organisation.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baseline="0" dirty="0"/>
              <a:t>Mais</a:t>
            </a:r>
            <a:r>
              <a:rPr lang="fr-FR" sz="3200" dirty="0"/>
              <a:t> elles sont où les abeilles 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143000" y="5715000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Elles sont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bien là …..</a:t>
            </a:r>
            <a:endParaRPr lang="fr-FR" sz="3200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Pierre\Documents\DOSSIER PERSO Pierre\Apiculture\VARAPILOISIR\Photographies diaporama\Photo apiloisir JL\P6140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61722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089025"/>
          </a:xfrm>
        </p:spPr>
        <p:txBody>
          <a:bodyPr/>
          <a:lstStyle/>
          <a:p>
            <a:r>
              <a:rPr lang="fr-FR" dirty="0"/>
              <a:t>L’année 2017 de VARAPILOISIR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24400" y="3810000"/>
            <a:ext cx="3810000" cy="2514600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chemeClr val="tx1"/>
                </a:solidFill>
              </a:rPr>
              <a:t>Dès la fin juillet, tous les moyens sont mis en œuvre pour lutter contre le frelon asiatique.</a:t>
            </a:r>
          </a:p>
          <a:p>
            <a:endParaRPr lang="fr-FR" b="1" i="1" dirty="0">
              <a:solidFill>
                <a:schemeClr val="tx1"/>
              </a:solidFill>
            </a:endParaRPr>
          </a:p>
          <a:p>
            <a:r>
              <a:rPr lang="fr-FR" b="1" i="1" dirty="0">
                <a:solidFill>
                  <a:schemeClr val="tx1"/>
                </a:solidFill>
              </a:rPr>
              <a:t>Conception par Jackie </a:t>
            </a:r>
            <a:r>
              <a:rPr lang="fr-FR" b="1" i="1" dirty="0" err="1">
                <a:solidFill>
                  <a:schemeClr val="tx1"/>
                </a:solidFill>
              </a:rPr>
              <a:t>Dréan</a:t>
            </a:r>
            <a:r>
              <a:rPr lang="fr-FR" b="1" i="1" dirty="0">
                <a:solidFill>
                  <a:schemeClr val="tx1"/>
                </a:solidFill>
              </a:rPr>
              <a:t> ©™ </a:t>
            </a:r>
          </a:p>
        </p:txBody>
      </p:sp>
      <p:pic>
        <p:nvPicPr>
          <p:cNvPr id="1026" name="Picture 2" descr="C:\Users\Pierre\Documents\DOSSIER PERSO Pierre\Apiculture\VARAPILOISIR\Photographies diaporama\101_08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943350" cy="52578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771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6248400" y="990600"/>
            <a:ext cx="2667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200" dirty="0"/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200" dirty="0"/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200" dirty="0"/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rucher école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 installé sur un terrain gracieusement mis à disposition par </a:t>
            </a:r>
            <a:r>
              <a:rPr kumimoji="0" lang="fr-FR" sz="3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Jean-Philippe </a:t>
            </a:r>
            <a:r>
              <a:rPr kumimoji="0" lang="fr-FR" sz="3200" b="1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Mandard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dirty="0"/>
              <a:t>Un grand merci à lui.</a:t>
            </a:r>
            <a:endParaRPr kumimoji="0" lang="fr-FR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79990"/>
            <a:ext cx="4800600" cy="50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143000" y="5715000"/>
            <a:ext cx="7162800" cy="838200"/>
          </a:xfrm>
        </p:spPr>
        <p:txBody>
          <a:bodyPr>
            <a:normAutofit fontScale="62500" lnSpcReduction="20000"/>
          </a:bodyPr>
          <a:lstStyle/>
          <a:p>
            <a:r>
              <a:rPr lang="fr-FR" sz="3900" dirty="0">
                <a:solidFill>
                  <a:schemeClr val="tx1"/>
                </a:solidFill>
              </a:rPr>
              <a:t>Notre Dame du figuier en juillet 2017. 30° à l’ombre.</a:t>
            </a:r>
            <a:br>
              <a:rPr lang="fr-FR" sz="3900" dirty="0">
                <a:solidFill>
                  <a:schemeClr val="tx1"/>
                </a:solidFill>
              </a:rPr>
            </a:br>
            <a:r>
              <a:rPr lang="fr-FR" sz="3900" dirty="0">
                <a:solidFill>
                  <a:schemeClr val="tx1"/>
                </a:solidFill>
              </a:rPr>
              <a:t>Photo par </a:t>
            </a:r>
            <a:r>
              <a:rPr lang="fr-FR" sz="3900" b="1" i="1" dirty="0">
                <a:solidFill>
                  <a:schemeClr val="tx1"/>
                </a:solidFill>
              </a:rPr>
              <a:t>Thierry </a:t>
            </a:r>
            <a:r>
              <a:rPr lang="fr-FR" sz="3900" b="1" i="1" dirty="0" err="1">
                <a:solidFill>
                  <a:schemeClr val="tx1"/>
                </a:solidFill>
              </a:rPr>
              <a:t>Beladen</a:t>
            </a:r>
            <a:r>
              <a:rPr lang="fr-FR" sz="3900" b="1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804511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ierre\Documents\DOSSIER PERSO Pierre\Apiculture\VARAPILOISIR\Photographies diaporama\20170618_1222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714750" cy="4953000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4572000" y="1219200"/>
            <a:ext cx="4114800" cy="48006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Dans le Sud, l’année 2017 sera l’une des plus sèches de notre histoire.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sz="3900" b="1" i="1" dirty="0">
                <a:solidFill>
                  <a:schemeClr val="tx1"/>
                </a:solidFill>
              </a:rPr>
              <a:t>Water or no Water, </a:t>
            </a:r>
            <a:r>
              <a:rPr lang="fr-FR" sz="3900" b="1" i="1" dirty="0" err="1">
                <a:solidFill>
                  <a:schemeClr val="tx1"/>
                </a:solidFill>
              </a:rPr>
              <a:t>that</a:t>
            </a:r>
            <a:r>
              <a:rPr lang="fr-FR" sz="3900" b="1" i="1" dirty="0">
                <a:solidFill>
                  <a:schemeClr val="tx1"/>
                </a:solidFill>
              </a:rPr>
              <a:t> </a:t>
            </a:r>
            <a:r>
              <a:rPr lang="fr-FR" sz="3900" b="1" i="1" dirty="0" err="1">
                <a:solidFill>
                  <a:schemeClr val="tx1"/>
                </a:solidFill>
              </a:rPr>
              <a:t>is</a:t>
            </a:r>
            <a:r>
              <a:rPr lang="fr-FR" sz="3900" b="1" i="1" dirty="0">
                <a:solidFill>
                  <a:schemeClr val="tx1"/>
                </a:solidFill>
              </a:rPr>
              <a:t> the question.</a:t>
            </a:r>
          </a:p>
          <a:p>
            <a:endParaRPr lang="fr-FR" sz="3900" b="1" i="1" dirty="0">
              <a:solidFill>
                <a:schemeClr val="tx1"/>
              </a:solidFill>
            </a:endParaRPr>
          </a:p>
          <a:p>
            <a:endParaRPr lang="fr-FR" sz="3900" b="1" i="1" dirty="0">
              <a:solidFill>
                <a:schemeClr val="tx1"/>
              </a:solidFill>
            </a:endParaRPr>
          </a:p>
          <a:p>
            <a:endParaRPr lang="fr-FR" sz="39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533400" y="5791200"/>
            <a:ext cx="7924800" cy="838200"/>
          </a:xfrm>
        </p:spPr>
        <p:txBody>
          <a:bodyPr>
            <a:normAutofit fontScale="77500" lnSpcReduction="20000"/>
          </a:bodyPr>
          <a:lstStyle/>
          <a:p>
            <a:r>
              <a:rPr lang="fr-FR" sz="3900" dirty="0">
                <a:solidFill>
                  <a:schemeClr val="tx1"/>
                </a:solidFill>
              </a:rPr>
              <a:t>Justement, à propos de la pluie, la radieuse journée des associations de septembre 2017 ….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533400" y="5791200"/>
            <a:ext cx="7924800" cy="838200"/>
          </a:xfrm>
        </p:spPr>
        <p:txBody>
          <a:bodyPr>
            <a:normAutofit fontScale="77500" lnSpcReduction="20000"/>
          </a:bodyPr>
          <a:lstStyle/>
          <a:p>
            <a:r>
              <a:rPr lang="fr-FR" sz="3900" dirty="0">
                <a:solidFill>
                  <a:schemeClr val="tx1"/>
                </a:solidFill>
              </a:rPr>
              <a:t>La journée des associations de septembre 2017, la matinée était </a:t>
            </a:r>
            <a:r>
              <a:rPr lang="fr-FR" sz="3900">
                <a:solidFill>
                  <a:schemeClr val="tx1"/>
                </a:solidFill>
              </a:rPr>
              <a:t>plus ensoleillée.</a:t>
            </a:r>
            <a:endParaRPr lang="fr-FR" sz="39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Pierre\Documents\DOSSIER PERSO Pierre\Apiculture\VARAPILOISIR\Photographies diaporama\DSC_00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58200" cy="4757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533400" y="5791200"/>
            <a:ext cx="7924800" cy="838200"/>
          </a:xfrm>
        </p:spPr>
        <p:txBody>
          <a:bodyPr>
            <a:normAutofit fontScale="70000" lnSpcReduction="20000"/>
          </a:bodyPr>
          <a:lstStyle/>
          <a:p>
            <a:r>
              <a:rPr lang="fr-FR" sz="3900" dirty="0">
                <a:solidFill>
                  <a:schemeClr val="tx1"/>
                </a:solidFill>
              </a:rPr>
              <a:t>Le frelon asiatique, toujours là à Draguignan !</a:t>
            </a:r>
          </a:p>
          <a:p>
            <a:r>
              <a:rPr lang="fr-FR" sz="3900" dirty="0">
                <a:solidFill>
                  <a:schemeClr val="tx1"/>
                </a:solidFill>
              </a:rPr>
              <a:t>Photo par </a:t>
            </a:r>
            <a:r>
              <a:rPr lang="fr-FR" sz="3900" b="1" i="1" dirty="0" err="1">
                <a:solidFill>
                  <a:schemeClr val="tx1"/>
                </a:solidFill>
              </a:rPr>
              <a:t>René-Jean</a:t>
            </a:r>
            <a:r>
              <a:rPr lang="fr-FR" sz="3900" b="1" i="1" dirty="0">
                <a:solidFill>
                  <a:schemeClr val="tx1"/>
                </a:solidFill>
              </a:rPr>
              <a:t> Mounaud – Sept 2017.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838200" y="5638800"/>
            <a:ext cx="7848600" cy="838200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tx1"/>
                </a:solidFill>
              </a:rPr>
              <a:t>03 novembre 2017, les acteurs se mobilisent pour soutenir l’ITSAP.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456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914400" y="4419600"/>
            <a:ext cx="73152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C000"/>
                </a:solidFill>
                <a:latin typeface="Arial Black" pitchFamily="34" charset="0"/>
              </a:rPr>
              <a:t>En 2017, l’ITSAP a mené une étude sur la lutte contre le VVN avec </a:t>
            </a:r>
            <a:r>
              <a:rPr lang="fr-FR" sz="2400" dirty="0" err="1">
                <a:solidFill>
                  <a:srgbClr val="FFC000"/>
                </a:solidFill>
                <a:latin typeface="Arial Black" pitchFamily="34" charset="0"/>
              </a:rPr>
              <a:t>Varapiloisir</a:t>
            </a:r>
            <a:r>
              <a:rPr lang="fr-FR" sz="2400" dirty="0">
                <a:solidFill>
                  <a:srgbClr val="FFC000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295400" y="5638800"/>
            <a:ext cx="6477000" cy="990600"/>
          </a:xfrm>
        </p:spPr>
        <p:txBody>
          <a:bodyPr>
            <a:normAutofit fontScale="25000" lnSpcReduction="20000"/>
          </a:bodyPr>
          <a:lstStyle/>
          <a:p>
            <a:r>
              <a:rPr lang="fr-FR" sz="11100" b="1" dirty="0">
                <a:solidFill>
                  <a:schemeClr val="accent6">
                    <a:lumMod val="50000"/>
                  </a:schemeClr>
                </a:solidFill>
              </a:rPr>
              <a:t>Le 17 novembre, nous battons le record de participation aux discussions apicoles VAL.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410" name="AutoShape 2" descr="Résultat de recherche d'images pour &quot;image record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411" name="Picture 3" descr="C:\Users\Pierre\Desktop\150315_record_affluence_velodrom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629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143000" y="5715000"/>
            <a:ext cx="7162800" cy="838200"/>
          </a:xfrm>
        </p:spPr>
        <p:txBody>
          <a:bodyPr>
            <a:normAutofit fontScale="47500" lnSpcReduction="20000"/>
          </a:bodyPr>
          <a:lstStyle/>
          <a:p>
            <a:r>
              <a:rPr lang="fr-FR" sz="3900" dirty="0">
                <a:solidFill>
                  <a:schemeClr val="tx1"/>
                </a:solidFill>
              </a:rPr>
              <a:t>Une saison sèche et pourtant en décembre, ce sera la neige à </a:t>
            </a:r>
            <a:r>
              <a:rPr lang="fr-FR" sz="3900" dirty="0" err="1">
                <a:solidFill>
                  <a:schemeClr val="tx1"/>
                </a:solidFill>
              </a:rPr>
              <a:t>Ampus</a:t>
            </a:r>
            <a:r>
              <a:rPr lang="fr-FR" sz="3900" dirty="0">
                <a:solidFill>
                  <a:schemeClr val="tx1"/>
                </a:solidFill>
              </a:rPr>
              <a:t>.</a:t>
            </a:r>
            <a:br>
              <a:rPr lang="fr-FR" sz="3900" dirty="0">
                <a:solidFill>
                  <a:schemeClr val="tx1"/>
                </a:solidFill>
              </a:rPr>
            </a:br>
            <a:r>
              <a:rPr lang="fr-FR" sz="3900" dirty="0">
                <a:solidFill>
                  <a:schemeClr val="tx1"/>
                </a:solidFill>
              </a:rPr>
              <a:t>Photo par </a:t>
            </a:r>
            <a:r>
              <a:rPr lang="fr-FR" sz="3900" b="1" i="1" dirty="0">
                <a:solidFill>
                  <a:schemeClr val="tx1"/>
                </a:solidFill>
              </a:rPr>
              <a:t>Thierry </a:t>
            </a:r>
            <a:r>
              <a:rPr lang="fr-FR" sz="3900" b="1" i="1" dirty="0" err="1">
                <a:solidFill>
                  <a:schemeClr val="tx1"/>
                </a:solidFill>
              </a:rPr>
              <a:t>Beladen</a:t>
            </a:r>
            <a:r>
              <a:rPr lang="fr-FR" sz="3900" b="1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248400" y="3276600"/>
            <a:ext cx="2514600" cy="3124200"/>
          </a:xfrm>
        </p:spPr>
        <p:txBody>
          <a:bodyPr>
            <a:normAutofit fontScale="85000" lnSpcReduction="10000"/>
          </a:bodyPr>
          <a:lstStyle/>
          <a:p>
            <a:r>
              <a:rPr lang="fr-FR" dirty="0">
                <a:solidFill>
                  <a:schemeClr val="tx1"/>
                </a:solidFill>
              </a:rPr>
              <a:t>En décembre, les abeilles de notre Président,  </a:t>
            </a:r>
            <a:r>
              <a:rPr lang="fr-FR" b="1" i="1" dirty="0">
                <a:solidFill>
                  <a:schemeClr val="tx1"/>
                </a:solidFill>
              </a:rPr>
              <a:t>Gilles de Khovrine, </a:t>
            </a:r>
            <a:r>
              <a:rPr lang="fr-FR" dirty="0">
                <a:solidFill>
                  <a:schemeClr val="tx1"/>
                </a:solidFill>
              </a:rPr>
              <a:t>s’organisent pour l’hibernation.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6900" y="16129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4572000" y="1219200"/>
            <a:ext cx="4114800" cy="4800600"/>
          </a:xfrm>
        </p:spPr>
        <p:txBody>
          <a:bodyPr>
            <a:normAutofit lnSpcReduction="10000"/>
          </a:bodyPr>
          <a:lstStyle/>
          <a:p>
            <a:r>
              <a:rPr lang="fr-FR" b="1" i="1" dirty="0">
                <a:solidFill>
                  <a:schemeClr val="tx1"/>
                </a:solidFill>
              </a:rPr>
              <a:t>Fred </a:t>
            </a:r>
            <a:r>
              <a:rPr lang="fr-FR" b="1" i="1" dirty="0" err="1">
                <a:solidFill>
                  <a:schemeClr val="tx1"/>
                </a:solidFill>
              </a:rPr>
              <a:t>Janvresse</a:t>
            </a:r>
            <a:r>
              <a:rPr lang="fr-FR" dirty="0">
                <a:solidFill>
                  <a:schemeClr val="tx1"/>
                </a:solidFill>
              </a:rPr>
              <a:t>, obtient son BP d’apiculteur.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sz="3900" b="1" i="1" dirty="0">
              <a:solidFill>
                <a:schemeClr val="tx1"/>
              </a:solidFill>
            </a:endParaRPr>
          </a:p>
          <a:p>
            <a:endParaRPr lang="fr-FR" sz="3900" b="1" i="1" dirty="0">
              <a:solidFill>
                <a:schemeClr val="tx1"/>
              </a:solidFill>
            </a:endParaRPr>
          </a:p>
          <a:p>
            <a:r>
              <a:rPr lang="fr-FR" sz="3900" b="1" i="1" dirty="0">
                <a:solidFill>
                  <a:schemeClr val="tx1"/>
                </a:solidFill>
              </a:rPr>
              <a:t>Toutes nos félicitations !</a:t>
            </a:r>
          </a:p>
        </p:txBody>
      </p:sp>
      <p:pic>
        <p:nvPicPr>
          <p:cNvPr id="4098" name="Picture 2" descr="C:\Users\Pierre\Documents\DOSSIER PERSO Pierre\Apiculture\VARAPILOISIR\Photographies diaporama\DSC_0134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1083734"/>
            <a:ext cx="2819400" cy="5012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5486400" y="990600"/>
            <a:ext cx="3429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200" dirty="0"/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200" dirty="0"/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rucher école, 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c’est également du matériel bien entretenu.</a:t>
            </a:r>
          </a:p>
        </p:txBody>
      </p:sp>
      <p:pic>
        <p:nvPicPr>
          <p:cNvPr id="2050" name="Picture 2" descr="C:\Users\Pierre\Documents\DOSSIER PERSO Pierre\Apiculture\VARAPILOISIR\Photographies diaporama\IMG_5378.JPG"/>
          <p:cNvPicPr>
            <a:picLocks noChangeAspect="1" noChangeArrowheads="1"/>
          </p:cNvPicPr>
          <p:nvPr/>
        </p:nvPicPr>
        <p:blipFill>
          <a:blip r:embed="rId2" cstate="screen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629883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459893" cy="481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914400" y="5791200"/>
            <a:ext cx="7848600" cy="762000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Pour 2018</a:t>
            </a:r>
            <a:r>
              <a:rPr lang="fr-FR" sz="2000" dirty="0">
                <a:solidFill>
                  <a:schemeClr val="tx1"/>
                </a:solidFill>
              </a:rPr>
              <a:t>, tout est sur le site : varapiloisir.com 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administré par </a:t>
            </a:r>
            <a:r>
              <a:rPr lang="fr-FR" sz="2000" b="1" i="1" dirty="0">
                <a:solidFill>
                  <a:schemeClr val="tx1"/>
                </a:solidFill>
              </a:rPr>
              <a:t>Jacques Herry.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5486400" y="990600"/>
            <a:ext cx="3429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200" dirty="0"/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200" dirty="0"/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 rucher école, il y a </a:t>
            </a:r>
            <a:r>
              <a:rPr lang="fr-FR" sz="3200" dirty="0"/>
              <a:t>aussi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 matériel d’extraction : la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miellerie</a:t>
            </a:r>
            <a:r>
              <a:rPr lang="fr-FR" sz="3200" dirty="0"/>
              <a:t>,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mise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disposition par la Mairie de Draguignan (merci encore).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Pierre\Documents\DOSSIER PERSO Pierre\Apiculture\VARAPILOISIR\Photographies diaporama\IMG_53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4038600" cy="5384800"/>
          </a:xfrm>
          <a:prstGeom prst="rect">
            <a:avLst/>
          </a:prstGeom>
          <a:noFill/>
        </p:spPr>
      </p:pic>
      <p:pic>
        <p:nvPicPr>
          <p:cNvPr id="4099" name="Picture 3" descr="C:\Users\Pierre\Desktop\télécharge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1430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1371600" y="6019800"/>
            <a:ext cx="7315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3975"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 centre de nos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attentions, les abeilles.</a:t>
            </a:r>
          </a:p>
        </p:txBody>
      </p:sp>
      <p:pic>
        <p:nvPicPr>
          <p:cNvPr id="8195" name="Picture 3" descr="C:\Users\Pierre\Documents\DOSSIER PERSO Pierre\Apiculture\VARAPILOISIR\Photographies diaporama\Photo apiloisir JL\2016-04-30 15.38.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1066800" y="5943600"/>
            <a:ext cx="7010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Avec le retour des beaux jours,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 séances de formation reprennent.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8862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1066800" y="5943600"/>
            <a:ext cx="7010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Cette année, c’est notamment </a:t>
            </a: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Jean-François Abaziou</a:t>
            </a:r>
            <a:r>
              <a:rPr kumimoji="0" lang="fr-FR" sz="3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 a œuvré pour la formation des primo-adhérents.</a:t>
            </a:r>
          </a:p>
        </p:txBody>
      </p:sp>
      <p:pic>
        <p:nvPicPr>
          <p:cNvPr id="2050" name="Picture 2" descr="C:\Users\Pierre\Documents\DOSSIER PERSO Pierre\Apiculture\VARAPILOISIR\AG 2018\Diaporama 2017\Photo apiloisir JL\2016-04-16 16.53.03.jpg"/>
          <p:cNvPicPr>
            <a:picLocks noChangeAspect="1" noChangeArrowheads="1"/>
          </p:cNvPicPr>
          <p:nvPr/>
        </p:nvPicPr>
        <p:blipFill>
          <a:blip r:embed="rId2">
            <a:lum bright="30000" contrast="20000"/>
          </a:blip>
          <a:srcRect/>
          <a:stretch>
            <a:fillRect/>
          </a:stretch>
        </p:blipFill>
        <p:spPr bwMode="auto">
          <a:xfrm>
            <a:off x="1371600" y="8001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L’année 2017 de VARAPILOISIR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1066800" y="5943600"/>
            <a:ext cx="7010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oui, la reprise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saison passe également par quelques séances de bricolage.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638800" cy="48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790</Words>
  <Application>Microsoft Office PowerPoint</Application>
  <PresentationFormat>Affichage à l'écran (4:3)</PresentationFormat>
  <Paragraphs>125</Paragraphs>
  <Slides>40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Arial</vt:lpstr>
      <vt:lpstr>Arial Black</vt:lpstr>
      <vt:lpstr>Calibri</vt:lpstr>
      <vt:lpstr>Thème Office</vt:lpstr>
      <vt:lpstr>Bienvenue à l’assemblée Générale du  27 janvier 2018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L’année 2017 de VARAPILOISIR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L’année 2017 de VARAPILOISIR</dc:title>
  <dc:creator>Pierre ROUVIER</dc:creator>
  <cp:lastModifiedBy>Jacques Herry</cp:lastModifiedBy>
  <cp:revision>73</cp:revision>
  <dcterms:created xsi:type="dcterms:W3CDTF">2018-01-17T17:30:14Z</dcterms:created>
  <dcterms:modified xsi:type="dcterms:W3CDTF">2018-02-06T16:03:47Z</dcterms:modified>
</cp:coreProperties>
</file>